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  <p:sldMasterId id="2147483697" r:id="rId3"/>
  </p:sldMasterIdLst>
  <p:notesMasterIdLst>
    <p:notesMasterId r:id="rId13"/>
  </p:notesMasterIdLst>
  <p:handoutMasterIdLst>
    <p:handoutMasterId r:id="rId14"/>
  </p:handoutMasterIdLst>
  <p:sldIdLst>
    <p:sldId id="258" r:id="rId4"/>
    <p:sldId id="287" r:id="rId5"/>
    <p:sldId id="275" r:id="rId6"/>
    <p:sldId id="271" r:id="rId7"/>
    <p:sldId id="272" r:id="rId8"/>
    <p:sldId id="273" r:id="rId9"/>
    <p:sldId id="274" r:id="rId10"/>
    <p:sldId id="286" r:id="rId11"/>
    <p:sldId id="285" r:id="rId1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00000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6" autoAdjust="0"/>
    <p:restoredTop sz="94553" autoAdjust="0"/>
  </p:normalViewPr>
  <p:slideViewPr>
    <p:cSldViewPr>
      <p:cViewPr>
        <p:scale>
          <a:sx n="120" d="100"/>
          <a:sy n="120" d="100"/>
        </p:scale>
        <p:origin x="-145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090" y="-84"/>
      </p:cViewPr>
      <p:guideLst>
        <p:guide orient="horz" pos="3127"/>
        <p:guide orient="horz" pos="3132"/>
        <p:guide pos="214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032B0-AC98-AF4F-85B4-4837788262A1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629B94-F5FE-184C-868D-2B2925823213}">
      <dgm:prSet phldrT="[Текст]" custT="1"/>
      <dgm:spPr/>
      <dgm:t>
        <a:bodyPr/>
        <a:lstStyle/>
        <a:p>
          <a:r>
            <a:rPr lang="ru-RU" sz="1600" dirty="0"/>
            <a:t>Проблемы проектирования и планирования</a:t>
          </a:r>
        </a:p>
      </dgm:t>
    </dgm:pt>
    <dgm:pt modelId="{991E3236-9039-2F48-A37A-79BB4C9D2876}" type="parTrans" cxnId="{EC4364D2-2A25-5B4B-A12C-3629CDD2C50A}">
      <dgm:prSet/>
      <dgm:spPr/>
      <dgm:t>
        <a:bodyPr/>
        <a:lstStyle/>
        <a:p>
          <a:endParaRPr lang="ru-RU"/>
        </a:p>
      </dgm:t>
    </dgm:pt>
    <dgm:pt modelId="{45737D98-F514-044C-B5B7-52BF2DE38A53}" type="sibTrans" cxnId="{EC4364D2-2A25-5B4B-A12C-3629CDD2C50A}">
      <dgm:prSet/>
      <dgm:spPr/>
      <dgm:t>
        <a:bodyPr/>
        <a:lstStyle/>
        <a:p>
          <a:endParaRPr lang="ru-RU"/>
        </a:p>
      </dgm:t>
    </dgm:pt>
    <dgm:pt modelId="{288990F9-AB7F-8943-8918-1A6563A5B67C}">
      <dgm:prSet custT="1"/>
      <dgm:spPr/>
      <dgm:t>
        <a:bodyPr/>
        <a:lstStyle/>
        <a:p>
          <a:r>
            <a:rPr lang="ru-RU" sz="1600" dirty="0"/>
            <a:t>Технологические проблемы при бурении и заряжании</a:t>
          </a:r>
        </a:p>
      </dgm:t>
    </dgm:pt>
    <dgm:pt modelId="{D6D3103A-9D0A-9D40-A51D-888202AA8628}" type="parTrans" cxnId="{C20E3991-DBE5-0B46-BF0E-A19C6BBFA3AF}">
      <dgm:prSet/>
      <dgm:spPr/>
      <dgm:t>
        <a:bodyPr/>
        <a:lstStyle/>
        <a:p>
          <a:endParaRPr lang="ru-RU"/>
        </a:p>
      </dgm:t>
    </dgm:pt>
    <dgm:pt modelId="{585210CE-C643-4E49-A816-6981B40F7CC1}" type="sibTrans" cxnId="{C20E3991-DBE5-0B46-BF0E-A19C6BBFA3AF}">
      <dgm:prSet/>
      <dgm:spPr/>
      <dgm:t>
        <a:bodyPr/>
        <a:lstStyle/>
        <a:p>
          <a:endParaRPr lang="ru-RU"/>
        </a:p>
      </dgm:t>
    </dgm:pt>
    <dgm:pt modelId="{F12BA014-3F93-6448-BC6E-24791599AF02}">
      <dgm:prSet custT="1"/>
      <dgm:spPr/>
      <dgm:t>
        <a:bodyPr/>
        <a:lstStyle/>
        <a:p>
          <a:r>
            <a:rPr lang="ru-RU" sz="1600" dirty="0"/>
            <a:t>Экологические и экономические последствия</a:t>
          </a:r>
        </a:p>
      </dgm:t>
    </dgm:pt>
    <dgm:pt modelId="{76E91035-AB12-C841-9844-E49ABABA5AB2}" type="parTrans" cxnId="{6A81E3A2-FAFA-894E-9D29-8CEE33C634C2}">
      <dgm:prSet/>
      <dgm:spPr/>
      <dgm:t>
        <a:bodyPr/>
        <a:lstStyle/>
        <a:p>
          <a:endParaRPr lang="ru-RU"/>
        </a:p>
      </dgm:t>
    </dgm:pt>
    <dgm:pt modelId="{E57CB923-D9EC-1A44-A647-4D0091941800}" type="sibTrans" cxnId="{6A81E3A2-FAFA-894E-9D29-8CEE33C634C2}">
      <dgm:prSet/>
      <dgm:spPr/>
      <dgm:t>
        <a:bodyPr/>
        <a:lstStyle/>
        <a:p>
          <a:endParaRPr lang="ru-RU"/>
        </a:p>
      </dgm:t>
    </dgm:pt>
    <dgm:pt modelId="{B014FDDA-FCE7-F645-802B-4D1199E63AFA}">
      <dgm:prSet custT="1"/>
      <dgm:spPr/>
      <dgm:t>
        <a:bodyPr/>
        <a:lstStyle/>
        <a:p>
          <a:r>
            <a:rPr lang="ru-RU" sz="1600" dirty="0"/>
            <a:t>Проблемы сбора и обработки данных</a:t>
          </a:r>
        </a:p>
      </dgm:t>
    </dgm:pt>
    <dgm:pt modelId="{4F56673C-87F9-D44B-B704-564BD898FEDD}" type="parTrans" cxnId="{2BFB017B-B4FC-884B-8783-B8DE50C6B08D}">
      <dgm:prSet/>
      <dgm:spPr/>
      <dgm:t>
        <a:bodyPr/>
        <a:lstStyle/>
        <a:p>
          <a:endParaRPr lang="ru-RU"/>
        </a:p>
      </dgm:t>
    </dgm:pt>
    <dgm:pt modelId="{CD27D105-1DCE-B443-9B77-F4F0291EF32B}" type="sibTrans" cxnId="{2BFB017B-B4FC-884B-8783-B8DE50C6B08D}">
      <dgm:prSet/>
      <dgm:spPr/>
      <dgm:t>
        <a:bodyPr/>
        <a:lstStyle/>
        <a:p>
          <a:endParaRPr lang="ru-RU"/>
        </a:p>
      </dgm:t>
    </dgm:pt>
    <dgm:pt modelId="{399A24E9-4701-DD4E-9863-232686382525}">
      <dgm:prSet custT="1"/>
      <dgm:spPr/>
      <dgm:t>
        <a:bodyPr/>
        <a:lstStyle/>
        <a:p>
          <a:r>
            <a:rPr lang="ru-RU" sz="1800" dirty="0"/>
            <a:t>Проблемы с негабаритами</a:t>
          </a:r>
        </a:p>
      </dgm:t>
    </dgm:pt>
    <dgm:pt modelId="{B23007DB-49E9-D240-BA8C-B0408A232F96}" type="parTrans" cxnId="{3FB99C0E-3B02-164F-953C-CB54839407CE}">
      <dgm:prSet/>
      <dgm:spPr/>
      <dgm:t>
        <a:bodyPr/>
        <a:lstStyle/>
        <a:p>
          <a:endParaRPr lang="ru-RU"/>
        </a:p>
      </dgm:t>
    </dgm:pt>
    <dgm:pt modelId="{7BD7FD97-CC09-1F4A-9041-5327CC860118}" type="sibTrans" cxnId="{3FB99C0E-3B02-164F-953C-CB54839407CE}">
      <dgm:prSet/>
      <dgm:spPr/>
      <dgm:t>
        <a:bodyPr/>
        <a:lstStyle/>
        <a:p>
          <a:endParaRPr lang="ru-RU"/>
        </a:p>
      </dgm:t>
    </dgm:pt>
    <dgm:pt modelId="{B5C16CDC-2704-AC44-B046-33E338BD1181}" type="pres">
      <dgm:prSet presAssocID="{0AC032B0-AC98-AF4F-85B4-4837788262A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C41C4-A6AE-4F4E-9045-C8DED1F73446}" type="pres">
      <dgm:prSet presAssocID="{0AC032B0-AC98-AF4F-85B4-4837788262A1}" presName="cycle" presStyleCnt="0"/>
      <dgm:spPr/>
    </dgm:pt>
    <dgm:pt modelId="{5CFD1269-2D2B-E44E-A61F-E66FA411DA42}" type="pres">
      <dgm:prSet presAssocID="{0AC032B0-AC98-AF4F-85B4-4837788262A1}" presName="centerShape" presStyleCnt="0"/>
      <dgm:spPr/>
    </dgm:pt>
    <dgm:pt modelId="{8DD50D3B-46D3-4641-A711-8ECA1590A8F2}" type="pres">
      <dgm:prSet presAssocID="{0AC032B0-AC98-AF4F-85B4-4837788262A1}" presName="connSite" presStyleLbl="node1" presStyleIdx="0" presStyleCnt="6"/>
      <dgm:spPr/>
    </dgm:pt>
    <dgm:pt modelId="{E3E9A6EA-5CBA-1D43-B4D0-AE714B235509}" type="pres">
      <dgm:prSet presAssocID="{0AC032B0-AC98-AF4F-85B4-4837788262A1}" presName="visible" presStyleLbl="node1" presStyleIdx="0" presStyleCnt="6" custScaleX="239596" custScaleY="152624" custLinFactNeighborX="3069" custLinFactNeighborY="14377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49788F10-4900-604B-9937-1051ED366166}" type="pres">
      <dgm:prSet presAssocID="{991E3236-9039-2F48-A37A-79BB4C9D2876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6BFCCF9-F6B0-F34B-9B68-FF99A4047D0B}" type="pres">
      <dgm:prSet presAssocID="{D6629B94-F5FE-184C-868D-2B2925823213}" presName="node" presStyleCnt="0"/>
      <dgm:spPr/>
    </dgm:pt>
    <dgm:pt modelId="{2A3DB2E8-C46F-0D48-955C-DAD8E0C63BBF}" type="pres">
      <dgm:prSet presAssocID="{D6629B94-F5FE-184C-868D-2B2925823213}" presName="parentNode" presStyleLbl="node1" presStyleIdx="1" presStyleCnt="6" custScaleX="361675" custScaleY="125790" custLinFactX="-88267" custLinFactNeighborX="-100000" custLinFactNeighborY="40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89DDE-EB50-3A47-A0DB-56B73900F5B2}" type="pres">
      <dgm:prSet presAssocID="{D6629B94-F5FE-184C-868D-2B2925823213}" presName="childNode" presStyleLbl="revTx" presStyleIdx="0" presStyleCnt="0">
        <dgm:presLayoutVars>
          <dgm:bulletEnabled val="1"/>
        </dgm:presLayoutVars>
      </dgm:prSet>
      <dgm:spPr/>
    </dgm:pt>
    <dgm:pt modelId="{9153CD07-33AB-9A4B-BB60-A43401C08DC3}" type="pres">
      <dgm:prSet presAssocID="{76E91035-AB12-C841-9844-E49ABABA5AB2}" presName="Name25" presStyleLbl="parChTrans1D1" presStyleIdx="1" presStyleCnt="5"/>
      <dgm:spPr/>
      <dgm:t>
        <a:bodyPr/>
        <a:lstStyle/>
        <a:p>
          <a:endParaRPr lang="ru-RU"/>
        </a:p>
      </dgm:t>
    </dgm:pt>
    <dgm:pt modelId="{C2D74B6D-F1B8-C642-9FB7-58D2034590C8}" type="pres">
      <dgm:prSet presAssocID="{F12BA014-3F93-6448-BC6E-24791599AF02}" presName="node" presStyleCnt="0"/>
      <dgm:spPr/>
    </dgm:pt>
    <dgm:pt modelId="{4DBEE93F-D36C-A24B-A6AC-8F5EC6702AB5}" type="pres">
      <dgm:prSet presAssocID="{F12BA014-3F93-6448-BC6E-24791599AF02}" presName="parentNode" presStyleLbl="node1" presStyleIdx="2" presStyleCnt="6" custScaleX="328429" custScaleY="124542" custLinFactNeighborX="81569" custLinFactNeighborY="-273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88E0-8B45-E548-84E3-D4756CBAD055}" type="pres">
      <dgm:prSet presAssocID="{F12BA014-3F93-6448-BC6E-24791599AF02}" presName="childNode" presStyleLbl="revTx" presStyleIdx="0" presStyleCnt="0">
        <dgm:presLayoutVars>
          <dgm:bulletEnabled val="1"/>
        </dgm:presLayoutVars>
      </dgm:prSet>
      <dgm:spPr/>
    </dgm:pt>
    <dgm:pt modelId="{889B06B7-26CB-C448-A98D-1DE188EBF816}" type="pres">
      <dgm:prSet presAssocID="{D6D3103A-9D0A-9D40-A51D-888202AA8628}" presName="Name25" presStyleLbl="parChTrans1D1" presStyleIdx="2" presStyleCnt="5"/>
      <dgm:spPr/>
      <dgm:t>
        <a:bodyPr/>
        <a:lstStyle/>
        <a:p>
          <a:endParaRPr lang="ru-RU"/>
        </a:p>
      </dgm:t>
    </dgm:pt>
    <dgm:pt modelId="{FF2524B1-FA00-F94A-81F1-34AF55C8FDD6}" type="pres">
      <dgm:prSet presAssocID="{288990F9-AB7F-8943-8918-1A6563A5B67C}" presName="node" presStyleCnt="0"/>
      <dgm:spPr/>
    </dgm:pt>
    <dgm:pt modelId="{4435D2D3-C901-CF48-A1AF-2CFEE343A342}" type="pres">
      <dgm:prSet presAssocID="{288990F9-AB7F-8943-8918-1A6563A5B67C}" presName="parentNode" presStyleLbl="node1" presStyleIdx="3" presStyleCnt="6" custScaleX="359286" custScaleY="131532" custLinFactX="100000" custLinFactNeighborX="102657" custLinFactNeighborY="45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5DE0C-521A-7D47-8A0F-9D3B336EDABD}" type="pres">
      <dgm:prSet presAssocID="{288990F9-AB7F-8943-8918-1A6563A5B67C}" presName="childNode" presStyleLbl="revTx" presStyleIdx="0" presStyleCnt="0">
        <dgm:presLayoutVars>
          <dgm:bulletEnabled val="1"/>
        </dgm:presLayoutVars>
      </dgm:prSet>
      <dgm:spPr/>
    </dgm:pt>
    <dgm:pt modelId="{0E6092BD-909D-3E4E-8A9D-BD190E48F755}" type="pres">
      <dgm:prSet presAssocID="{4F56673C-87F9-D44B-B704-564BD898FEDD}" presName="Name25" presStyleLbl="parChTrans1D1" presStyleIdx="3" presStyleCnt="5"/>
      <dgm:spPr/>
      <dgm:t>
        <a:bodyPr/>
        <a:lstStyle/>
        <a:p>
          <a:endParaRPr lang="ru-RU"/>
        </a:p>
      </dgm:t>
    </dgm:pt>
    <dgm:pt modelId="{BFC2C8CE-F909-4B43-81BA-72F178324441}" type="pres">
      <dgm:prSet presAssocID="{B014FDDA-FCE7-F645-802B-4D1199E63AFA}" presName="node" presStyleCnt="0"/>
      <dgm:spPr/>
    </dgm:pt>
    <dgm:pt modelId="{DF8616DF-C8CE-A640-ABE7-1B7F7CB4D865}" type="pres">
      <dgm:prSet presAssocID="{B014FDDA-FCE7-F645-802B-4D1199E63AFA}" presName="parentNode" presStyleLbl="node1" presStyleIdx="4" presStyleCnt="6" custScaleX="347807" custScaleY="141596" custLinFactX="100000" custLinFactNeighborX="103623" custLinFactNeighborY="22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74B9-B2DB-6A48-B4CE-0E6E1FD54225}" type="pres">
      <dgm:prSet presAssocID="{B014FDDA-FCE7-F645-802B-4D1199E63AFA}" presName="childNode" presStyleLbl="revTx" presStyleIdx="0" presStyleCnt="0">
        <dgm:presLayoutVars>
          <dgm:bulletEnabled val="1"/>
        </dgm:presLayoutVars>
      </dgm:prSet>
      <dgm:spPr/>
    </dgm:pt>
    <dgm:pt modelId="{EE041FFE-58E1-A948-B853-3820B5E7F171}" type="pres">
      <dgm:prSet presAssocID="{B23007DB-49E9-D240-BA8C-B0408A232F96}" presName="Name25" presStyleLbl="parChTrans1D1" presStyleIdx="4" presStyleCnt="5"/>
      <dgm:spPr/>
      <dgm:t>
        <a:bodyPr/>
        <a:lstStyle/>
        <a:p>
          <a:endParaRPr lang="ru-RU"/>
        </a:p>
      </dgm:t>
    </dgm:pt>
    <dgm:pt modelId="{031D6316-EB2D-C24D-B1C4-B3DF5CA92976}" type="pres">
      <dgm:prSet presAssocID="{399A24E9-4701-DD4E-9863-232686382525}" presName="node" presStyleCnt="0"/>
      <dgm:spPr/>
    </dgm:pt>
    <dgm:pt modelId="{148E7FA9-53B0-7A45-B36F-7A6A8A78531A}" type="pres">
      <dgm:prSet presAssocID="{399A24E9-4701-DD4E-9863-232686382525}" presName="parentNode" presStyleLbl="node1" presStyleIdx="5" presStyleCnt="6" custScaleX="321957" custLinFactNeighborX="-57732" custLinFactNeighborY="-75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79C57-796E-6844-91B9-6069361CCD7E}" type="pres">
      <dgm:prSet presAssocID="{399A24E9-4701-DD4E-9863-23268638252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4493B48-CD90-2448-B15D-E192ECFD450A}" type="presOf" srcId="{B014FDDA-FCE7-F645-802B-4D1199E63AFA}" destId="{DF8616DF-C8CE-A640-ABE7-1B7F7CB4D865}" srcOrd="0" destOrd="0" presId="urn:microsoft.com/office/officeart/2005/8/layout/radial2"/>
    <dgm:cxn modelId="{2BFB017B-B4FC-884B-8783-B8DE50C6B08D}" srcId="{0AC032B0-AC98-AF4F-85B4-4837788262A1}" destId="{B014FDDA-FCE7-F645-802B-4D1199E63AFA}" srcOrd="3" destOrd="0" parTransId="{4F56673C-87F9-D44B-B704-564BD898FEDD}" sibTransId="{CD27D105-1DCE-B443-9B77-F4F0291EF32B}"/>
    <dgm:cxn modelId="{CC5D4C39-C74E-EA40-BDFF-6BBEF7B48782}" type="presOf" srcId="{D6629B94-F5FE-184C-868D-2B2925823213}" destId="{2A3DB2E8-C46F-0D48-955C-DAD8E0C63BBF}" srcOrd="0" destOrd="0" presId="urn:microsoft.com/office/officeart/2005/8/layout/radial2"/>
    <dgm:cxn modelId="{6A81E3A2-FAFA-894E-9D29-8CEE33C634C2}" srcId="{0AC032B0-AC98-AF4F-85B4-4837788262A1}" destId="{F12BA014-3F93-6448-BC6E-24791599AF02}" srcOrd="1" destOrd="0" parTransId="{76E91035-AB12-C841-9844-E49ABABA5AB2}" sibTransId="{E57CB923-D9EC-1A44-A647-4D0091941800}"/>
    <dgm:cxn modelId="{58A1AB51-2AF0-2646-A58F-FE834D920849}" type="presOf" srcId="{76E91035-AB12-C841-9844-E49ABABA5AB2}" destId="{9153CD07-33AB-9A4B-BB60-A43401C08DC3}" srcOrd="0" destOrd="0" presId="urn:microsoft.com/office/officeart/2005/8/layout/radial2"/>
    <dgm:cxn modelId="{3FB99C0E-3B02-164F-953C-CB54839407CE}" srcId="{0AC032B0-AC98-AF4F-85B4-4837788262A1}" destId="{399A24E9-4701-DD4E-9863-232686382525}" srcOrd="4" destOrd="0" parTransId="{B23007DB-49E9-D240-BA8C-B0408A232F96}" sibTransId="{7BD7FD97-CC09-1F4A-9041-5327CC860118}"/>
    <dgm:cxn modelId="{6489950F-BBB6-3F4F-B854-EDA728AD99A0}" type="presOf" srcId="{B23007DB-49E9-D240-BA8C-B0408A232F96}" destId="{EE041FFE-58E1-A948-B853-3820B5E7F171}" srcOrd="0" destOrd="0" presId="urn:microsoft.com/office/officeart/2005/8/layout/radial2"/>
    <dgm:cxn modelId="{10F29702-22DC-AE45-9AC5-905787C7A0F9}" type="presOf" srcId="{F12BA014-3F93-6448-BC6E-24791599AF02}" destId="{4DBEE93F-D36C-A24B-A6AC-8F5EC6702AB5}" srcOrd="0" destOrd="0" presId="urn:microsoft.com/office/officeart/2005/8/layout/radial2"/>
    <dgm:cxn modelId="{EC4364D2-2A25-5B4B-A12C-3629CDD2C50A}" srcId="{0AC032B0-AC98-AF4F-85B4-4837788262A1}" destId="{D6629B94-F5FE-184C-868D-2B2925823213}" srcOrd="0" destOrd="0" parTransId="{991E3236-9039-2F48-A37A-79BB4C9D2876}" sibTransId="{45737D98-F514-044C-B5B7-52BF2DE38A53}"/>
    <dgm:cxn modelId="{50F78143-3ACD-1B4B-94C7-61EC16C0D94E}" type="presOf" srcId="{D6D3103A-9D0A-9D40-A51D-888202AA8628}" destId="{889B06B7-26CB-C448-A98D-1DE188EBF816}" srcOrd="0" destOrd="0" presId="urn:microsoft.com/office/officeart/2005/8/layout/radial2"/>
    <dgm:cxn modelId="{926D3737-04BE-5243-8B7D-998A2D74A90A}" type="presOf" srcId="{4F56673C-87F9-D44B-B704-564BD898FEDD}" destId="{0E6092BD-909D-3E4E-8A9D-BD190E48F755}" srcOrd="0" destOrd="0" presId="urn:microsoft.com/office/officeart/2005/8/layout/radial2"/>
    <dgm:cxn modelId="{370F51BA-0ABE-344C-AEF0-6E501859DCDC}" type="presOf" srcId="{0AC032B0-AC98-AF4F-85B4-4837788262A1}" destId="{B5C16CDC-2704-AC44-B046-33E338BD1181}" srcOrd="0" destOrd="0" presId="urn:microsoft.com/office/officeart/2005/8/layout/radial2"/>
    <dgm:cxn modelId="{25231E25-10EA-3141-8E56-68563E5711F4}" type="presOf" srcId="{288990F9-AB7F-8943-8918-1A6563A5B67C}" destId="{4435D2D3-C901-CF48-A1AF-2CFEE343A342}" srcOrd="0" destOrd="0" presId="urn:microsoft.com/office/officeart/2005/8/layout/radial2"/>
    <dgm:cxn modelId="{04D924DC-0F54-984F-B89A-791E424DAB0B}" type="presOf" srcId="{399A24E9-4701-DD4E-9863-232686382525}" destId="{148E7FA9-53B0-7A45-B36F-7A6A8A78531A}" srcOrd="0" destOrd="0" presId="urn:microsoft.com/office/officeart/2005/8/layout/radial2"/>
    <dgm:cxn modelId="{38C8C550-9312-5046-9A7E-A007F86B3BE0}" type="presOf" srcId="{991E3236-9039-2F48-A37A-79BB4C9D2876}" destId="{49788F10-4900-604B-9937-1051ED366166}" srcOrd="0" destOrd="0" presId="urn:microsoft.com/office/officeart/2005/8/layout/radial2"/>
    <dgm:cxn modelId="{C20E3991-DBE5-0B46-BF0E-A19C6BBFA3AF}" srcId="{0AC032B0-AC98-AF4F-85B4-4837788262A1}" destId="{288990F9-AB7F-8943-8918-1A6563A5B67C}" srcOrd="2" destOrd="0" parTransId="{D6D3103A-9D0A-9D40-A51D-888202AA8628}" sibTransId="{585210CE-C643-4E49-A816-6981B40F7CC1}"/>
    <dgm:cxn modelId="{C65C439F-C101-714A-84D0-CE65BD94BD24}" type="presParOf" srcId="{B5C16CDC-2704-AC44-B046-33E338BD1181}" destId="{EFFC41C4-A6AE-4F4E-9045-C8DED1F73446}" srcOrd="0" destOrd="0" presId="urn:microsoft.com/office/officeart/2005/8/layout/radial2"/>
    <dgm:cxn modelId="{BF8904AB-7C57-114E-9987-95FB9A7C02E8}" type="presParOf" srcId="{EFFC41C4-A6AE-4F4E-9045-C8DED1F73446}" destId="{5CFD1269-2D2B-E44E-A61F-E66FA411DA42}" srcOrd="0" destOrd="0" presId="urn:microsoft.com/office/officeart/2005/8/layout/radial2"/>
    <dgm:cxn modelId="{131B2B2E-F919-4246-94DF-DD68C45FC694}" type="presParOf" srcId="{5CFD1269-2D2B-E44E-A61F-E66FA411DA42}" destId="{8DD50D3B-46D3-4641-A711-8ECA1590A8F2}" srcOrd="0" destOrd="0" presId="urn:microsoft.com/office/officeart/2005/8/layout/radial2"/>
    <dgm:cxn modelId="{419B44EB-BA10-D540-B4E4-02D781297DE5}" type="presParOf" srcId="{5CFD1269-2D2B-E44E-A61F-E66FA411DA42}" destId="{E3E9A6EA-5CBA-1D43-B4D0-AE714B235509}" srcOrd="1" destOrd="0" presId="urn:microsoft.com/office/officeart/2005/8/layout/radial2"/>
    <dgm:cxn modelId="{52C144B1-61A4-7C4B-B025-50FCDD56BD0D}" type="presParOf" srcId="{EFFC41C4-A6AE-4F4E-9045-C8DED1F73446}" destId="{49788F10-4900-604B-9937-1051ED366166}" srcOrd="1" destOrd="0" presId="urn:microsoft.com/office/officeart/2005/8/layout/radial2"/>
    <dgm:cxn modelId="{C40831AE-E102-4A4F-B92D-FE7C2AEC8CDD}" type="presParOf" srcId="{EFFC41C4-A6AE-4F4E-9045-C8DED1F73446}" destId="{E6BFCCF9-F6B0-F34B-9B68-FF99A4047D0B}" srcOrd="2" destOrd="0" presId="urn:microsoft.com/office/officeart/2005/8/layout/radial2"/>
    <dgm:cxn modelId="{DAD53868-2CF4-9145-BF31-F8C81EC4A030}" type="presParOf" srcId="{E6BFCCF9-F6B0-F34B-9B68-FF99A4047D0B}" destId="{2A3DB2E8-C46F-0D48-955C-DAD8E0C63BBF}" srcOrd="0" destOrd="0" presId="urn:microsoft.com/office/officeart/2005/8/layout/radial2"/>
    <dgm:cxn modelId="{EE9DEA55-2C71-7C4D-8023-756968F7C4D5}" type="presParOf" srcId="{E6BFCCF9-F6B0-F34B-9B68-FF99A4047D0B}" destId="{62389DDE-EB50-3A47-A0DB-56B73900F5B2}" srcOrd="1" destOrd="0" presId="urn:microsoft.com/office/officeart/2005/8/layout/radial2"/>
    <dgm:cxn modelId="{C197190B-44A1-E749-AB6E-DB1CA501428B}" type="presParOf" srcId="{EFFC41C4-A6AE-4F4E-9045-C8DED1F73446}" destId="{9153CD07-33AB-9A4B-BB60-A43401C08DC3}" srcOrd="3" destOrd="0" presId="urn:microsoft.com/office/officeart/2005/8/layout/radial2"/>
    <dgm:cxn modelId="{70BBEA9A-4434-D241-BC9F-CC7422DBAAF0}" type="presParOf" srcId="{EFFC41C4-A6AE-4F4E-9045-C8DED1F73446}" destId="{C2D74B6D-F1B8-C642-9FB7-58D2034590C8}" srcOrd="4" destOrd="0" presId="urn:microsoft.com/office/officeart/2005/8/layout/radial2"/>
    <dgm:cxn modelId="{59694BD5-F60E-9548-9296-BB62D10292B9}" type="presParOf" srcId="{C2D74B6D-F1B8-C642-9FB7-58D2034590C8}" destId="{4DBEE93F-D36C-A24B-A6AC-8F5EC6702AB5}" srcOrd="0" destOrd="0" presId="urn:microsoft.com/office/officeart/2005/8/layout/radial2"/>
    <dgm:cxn modelId="{C8D5C506-BCDA-D04C-BEEC-B3E7DB8B0C42}" type="presParOf" srcId="{C2D74B6D-F1B8-C642-9FB7-58D2034590C8}" destId="{576488E0-8B45-E548-84E3-D4756CBAD055}" srcOrd="1" destOrd="0" presId="urn:microsoft.com/office/officeart/2005/8/layout/radial2"/>
    <dgm:cxn modelId="{7177EF87-3C12-3A48-8C98-0B392EE5C1A8}" type="presParOf" srcId="{EFFC41C4-A6AE-4F4E-9045-C8DED1F73446}" destId="{889B06B7-26CB-C448-A98D-1DE188EBF816}" srcOrd="5" destOrd="0" presId="urn:microsoft.com/office/officeart/2005/8/layout/radial2"/>
    <dgm:cxn modelId="{F11CFDED-0B83-DC49-AF9B-C8472EC4C289}" type="presParOf" srcId="{EFFC41C4-A6AE-4F4E-9045-C8DED1F73446}" destId="{FF2524B1-FA00-F94A-81F1-34AF55C8FDD6}" srcOrd="6" destOrd="0" presId="urn:microsoft.com/office/officeart/2005/8/layout/radial2"/>
    <dgm:cxn modelId="{697A314C-5EB0-0A45-B92F-889D6DE3CC26}" type="presParOf" srcId="{FF2524B1-FA00-F94A-81F1-34AF55C8FDD6}" destId="{4435D2D3-C901-CF48-A1AF-2CFEE343A342}" srcOrd="0" destOrd="0" presId="urn:microsoft.com/office/officeart/2005/8/layout/radial2"/>
    <dgm:cxn modelId="{74F7DE6C-F353-F045-B707-0650E47A3A33}" type="presParOf" srcId="{FF2524B1-FA00-F94A-81F1-34AF55C8FDD6}" destId="{D5A5DE0C-521A-7D47-8A0F-9D3B336EDABD}" srcOrd="1" destOrd="0" presId="urn:microsoft.com/office/officeart/2005/8/layout/radial2"/>
    <dgm:cxn modelId="{0EDA98BD-639F-5144-87B4-DB4CE45FE25E}" type="presParOf" srcId="{EFFC41C4-A6AE-4F4E-9045-C8DED1F73446}" destId="{0E6092BD-909D-3E4E-8A9D-BD190E48F755}" srcOrd="7" destOrd="0" presId="urn:microsoft.com/office/officeart/2005/8/layout/radial2"/>
    <dgm:cxn modelId="{ABB9E913-DEE5-FF4C-9E4B-B4A68900F01A}" type="presParOf" srcId="{EFFC41C4-A6AE-4F4E-9045-C8DED1F73446}" destId="{BFC2C8CE-F909-4B43-81BA-72F178324441}" srcOrd="8" destOrd="0" presId="urn:microsoft.com/office/officeart/2005/8/layout/radial2"/>
    <dgm:cxn modelId="{2C4BB25A-2BD9-3C48-A384-2E0B373F6697}" type="presParOf" srcId="{BFC2C8CE-F909-4B43-81BA-72F178324441}" destId="{DF8616DF-C8CE-A640-ABE7-1B7F7CB4D865}" srcOrd="0" destOrd="0" presId="urn:microsoft.com/office/officeart/2005/8/layout/radial2"/>
    <dgm:cxn modelId="{63DDC025-32CB-A447-B1B8-2E3777F44FEE}" type="presParOf" srcId="{BFC2C8CE-F909-4B43-81BA-72F178324441}" destId="{C10D74B9-B2DB-6A48-B4CE-0E6E1FD54225}" srcOrd="1" destOrd="0" presId="urn:microsoft.com/office/officeart/2005/8/layout/radial2"/>
    <dgm:cxn modelId="{1A4001CA-0436-A34A-B08E-1D213E061B82}" type="presParOf" srcId="{EFFC41C4-A6AE-4F4E-9045-C8DED1F73446}" destId="{EE041FFE-58E1-A948-B853-3820B5E7F171}" srcOrd="9" destOrd="0" presId="urn:microsoft.com/office/officeart/2005/8/layout/radial2"/>
    <dgm:cxn modelId="{B3A51DB8-87C6-E84A-BE24-B6334F8D2F25}" type="presParOf" srcId="{EFFC41C4-A6AE-4F4E-9045-C8DED1F73446}" destId="{031D6316-EB2D-C24D-B1C4-B3DF5CA92976}" srcOrd="10" destOrd="0" presId="urn:microsoft.com/office/officeart/2005/8/layout/radial2"/>
    <dgm:cxn modelId="{756A6F5C-4436-754B-B185-C6810B880ED1}" type="presParOf" srcId="{031D6316-EB2D-C24D-B1C4-B3DF5CA92976}" destId="{148E7FA9-53B0-7A45-B36F-7A6A8A78531A}" srcOrd="0" destOrd="0" presId="urn:microsoft.com/office/officeart/2005/8/layout/radial2"/>
    <dgm:cxn modelId="{25DA2F00-5711-F14C-AF5F-59B68820BED9}" type="presParOf" srcId="{031D6316-EB2D-C24D-B1C4-B3DF5CA92976}" destId="{55379C57-796E-6844-91B9-6069361CCD7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41FFE-58E1-A948-B853-3820B5E7F171}">
      <dsp:nvSpPr>
        <dsp:cNvPr id="0" name=""/>
        <dsp:cNvSpPr/>
      </dsp:nvSpPr>
      <dsp:spPr>
        <a:xfrm rot="4311723">
          <a:off x="2131166" y="3878014"/>
          <a:ext cx="1233783" cy="31596"/>
        </a:xfrm>
        <a:custGeom>
          <a:avLst/>
          <a:gdLst/>
          <a:ahLst/>
          <a:cxnLst/>
          <a:rect l="0" t="0" r="0" b="0"/>
          <a:pathLst>
            <a:path>
              <a:moveTo>
                <a:pt x="0" y="15798"/>
              </a:moveTo>
              <a:lnTo>
                <a:pt x="1233783" y="1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092BD-909D-3E4E-8A9D-BD190E48F755}">
      <dsp:nvSpPr>
        <dsp:cNvPr id="0" name=""/>
        <dsp:cNvSpPr/>
      </dsp:nvSpPr>
      <dsp:spPr>
        <a:xfrm rot="1232489">
          <a:off x="2848872" y="3340963"/>
          <a:ext cx="2203999" cy="31596"/>
        </a:xfrm>
        <a:custGeom>
          <a:avLst/>
          <a:gdLst/>
          <a:ahLst/>
          <a:cxnLst/>
          <a:rect l="0" t="0" r="0" b="0"/>
          <a:pathLst>
            <a:path>
              <a:moveTo>
                <a:pt x="0" y="15798"/>
              </a:moveTo>
              <a:lnTo>
                <a:pt x="2203999" y="1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06B7-26CB-C448-A98D-1DE188EBF816}">
      <dsp:nvSpPr>
        <dsp:cNvPr id="0" name=""/>
        <dsp:cNvSpPr/>
      </dsp:nvSpPr>
      <dsp:spPr>
        <a:xfrm rot="36024">
          <a:off x="2918890" y="2767161"/>
          <a:ext cx="1805615" cy="31596"/>
        </a:xfrm>
        <a:custGeom>
          <a:avLst/>
          <a:gdLst/>
          <a:ahLst/>
          <a:cxnLst/>
          <a:rect l="0" t="0" r="0" b="0"/>
          <a:pathLst>
            <a:path>
              <a:moveTo>
                <a:pt x="0" y="15798"/>
              </a:moveTo>
              <a:lnTo>
                <a:pt x="1805615" y="1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3CD07-33AB-9A4B-BB60-A43401C08DC3}">
      <dsp:nvSpPr>
        <dsp:cNvPr id="0" name=""/>
        <dsp:cNvSpPr/>
      </dsp:nvSpPr>
      <dsp:spPr>
        <a:xfrm rot="19878430">
          <a:off x="2829660" y="2107566"/>
          <a:ext cx="1454125" cy="31596"/>
        </a:xfrm>
        <a:custGeom>
          <a:avLst/>
          <a:gdLst/>
          <a:ahLst/>
          <a:cxnLst/>
          <a:rect l="0" t="0" r="0" b="0"/>
          <a:pathLst>
            <a:path>
              <a:moveTo>
                <a:pt x="0" y="15798"/>
              </a:moveTo>
              <a:lnTo>
                <a:pt x="1454125" y="1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88F10-4900-604B-9937-1051ED366166}">
      <dsp:nvSpPr>
        <dsp:cNvPr id="0" name=""/>
        <dsp:cNvSpPr/>
      </dsp:nvSpPr>
      <dsp:spPr>
        <a:xfrm rot="15227168">
          <a:off x="1725769" y="1839632"/>
          <a:ext cx="776238" cy="31596"/>
        </a:xfrm>
        <a:custGeom>
          <a:avLst/>
          <a:gdLst/>
          <a:ahLst/>
          <a:cxnLst/>
          <a:rect l="0" t="0" r="0" b="0"/>
          <a:pathLst>
            <a:path>
              <a:moveTo>
                <a:pt x="0" y="15798"/>
              </a:moveTo>
              <a:lnTo>
                <a:pt x="776238" y="1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A6EA-5CBA-1D43-B4D0-AE714B235509}">
      <dsp:nvSpPr>
        <dsp:cNvPr id="0" name=""/>
        <dsp:cNvSpPr/>
      </dsp:nvSpPr>
      <dsp:spPr>
        <a:xfrm>
          <a:off x="579143" y="1812750"/>
          <a:ext cx="3694784" cy="2353598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DB2E8-C46F-0D48-955C-DAD8E0C63BBF}">
      <dsp:nvSpPr>
        <dsp:cNvPr id="0" name=""/>
        <dsp:cNvSpPr/>
      </dsp:nvSpPr>
      <dsp:spPr>
        <a:xfrm>
          <a:off x="163948" y="321825"/>
          <a:ext cx="3346410" cy="116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Проблемы проектирования и планирования</a:t>
          </a:r>
        </a:p>
      </dsp:txBody>
      <dsp:txXfrm>
        <a:off x="654018" y="492271"/>
        <a:ext cx="2366270" cy="822984"/>
      </dsp:txXfrm>
    </dsp:sp>
    <dsp:sp modelId="{4DBEE93F-D36C-A24B-A6AC-8F5EC6702AB5}">
      <dsp:nvSpPr>
        <dsp:cNvPr id="0" name=""/>
        <dsp:cNvSpPr/>
      </dsp:nvSpPr>
      <dsp:spPr>
        <a:xfrm>
          <a:off x="3540412" y="724526"/>
          <a:ext cx="3038801" cy="1152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Экологические и экономические последствия</a:t>
          </a:r>
        </a:p>
      </dsp:txBody>
      <dsp:txXfrm>
        <a:off x="3985434" y="893281"/>
        <a:ext cx="2148757" cy="814819"/>
      </dsp:txXfrm>
    </dsp:sp>
    <dsp:sp modelId="{4435D2D3-C901-CF48-A1AF-2CFEE343A342}">
      <dsp:nvSpPr>
        <dsp:cNvPr id="0" name=""/>
        <dsp:cNvSpPr/>
      </dsp:nvSpPr>
      <dsp:spPr>
        <a:xfrm>
          <a:off x="4723775" y="2201329"/>
          <a:ext cx="3324306" cy="121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Технологические проблемы при бурении и заряжании</a:t>
          </a:r>
        </a:p>
      </dsp:txBody>
      <dsp:txXfrm>
        <a:off x="5210608" y="2379555"/>
        <a:ext cx="2350640" cy="860552"/>
      </dsp:txXfrm>
    </dsp:sp>
    <dsp:sp modelId="{DF8616DF-C8CE-A640-ABE7-1B7F7CB4D865}">
      <dsp:nvSpPr>
        <dsp:cNvPr id="0" name=""/>
        <dsp:cNvSpPr/>
      </dsp:nvSpPr>
      <dsp:spPr>
        <a:xfrm>
          <a:off x="4557662" y="3531997"/>
          <a:ext cx="3218096" cy="1310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Проблемы сбора и обработки данных</a:t>
          </a:r>
        </a:p>
      </dsp:txBody>
      <dsp:txXfrm>
        <a:off x="5028941" y="3723860"/>
        <a:ext cx="2275538" cy="926396"/>
      </dsp:txXfrm>
    </dsp:sp>
    <dsp:sp modelId="{148E7FA9-53B0-7A45-B36F-7A6A8A78531A}">
      <dsp:nvSpPr>
        <dsp:cNvPr id="0" name=""/>
        <dsp:cNvSpPr/>
      </dsp:nvSpPr>
      <dsp:spPr>
        <a:xfrm>
          <a:off x="1601410" y="4477674"/>
          <a:ext cx="2978918" cy="925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Проблемы с негабаритами</a:t>
          </a:r>
        </a:p>
      </dsp:txBody>
      <dsp:txXfrm>
        <a:off x="2037662" y="4613174"/>
        <a:ext cx="2106414" cy="65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r">
              <a:defRPr sz="1200"/>
            </a:lvl1pPr>
          </a:lstStyle>
          <a:p>
            <a:fld id="{213B406B-9D0B-473A-819A-9AB78EECDD8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r">
              <a:defRPr sz="1200"/>
            </a:lvl1pPr>
          </a:lstStyle>
          <a:p>
            <a:fld id="{F74AC6F5-D58F-46EC-91EE-4DB1423D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r">
              <a:defRPr sz="1200"/>
            </a:lvl1pPr>
          </a:lstStyle>
          <a:p>
            <a:fld id="{40ECD939-A1D8-4842-B06F-E19C0A9BC2B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2" rIns="91843" bIns="459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843" tIns="45922" rIns="91843" bIns="459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r">
              <a:defRPr sz="1200"/>
            </a:lvl1pPr>
          </a:lstStyle>
          <a:p>
            <a:fld id="{18578D45-228B-42E8-98A0-1AB3CDF94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562" y="4723252"/>
            <a:ext cx="5447667" cy="4472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5982" y="9441734"/>
            <a:ext cx="2951217" cy="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223" indent="-28700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034" indent="-22960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248" indent="-22960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6461" indent="-22960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5675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4889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4102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3316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90723E0-C3C4-4950-8762-5A5C3025369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73638" cy="3729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7" tIns="45774" rIns="91547" bIns="45774"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9879-44E8-4D8B-8233-5D1C78D15E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E616-8CE4-40D4-AFF4-6A6630D63E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9E2C5-6E32-4766-811F-95CA720010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28AB-9183-487D-B283-0553ECB634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7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A4CC-458A-48E8-BE3B-6D24080E9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75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1C44-E831-4C4F-860A-BBD55FCB89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14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565B-2D30-4C87-9E1C-A455891978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55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CBB7-564F-4CE8-AF72-39B82BF397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15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146C-C634-4301-B2F4-45BCD84EF5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24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4DFA-2CAB-43FA-8833-5A92458723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E257-0126-46B0-AC76-D463B54D36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7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3740-6E33-4BDD-86B4-A3121799CE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8C63-2E10-468F-A48F-FBC5879A4E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59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B529-9864-47B5-B313-61A6828161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90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433E-32AE-43D9-B45B-1F614EC035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29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6FF1-0926-4C19-B19F-18C63DB423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01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44C4-A393-4E44-845D-F7AFD4DE38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41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4B82-9C9D-40E8-8B0A-0D324454B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738E-B214-4348-95AC-C662F183B8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17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5A04-9A27-486C-A6D8-043B10BACD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0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10C7-EF24-44CF-B2D2-F647BB3BA8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2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4CFB-AC6E-4E7A-8153-5EC1F94DFD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0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0923-A960-4F33-84D2-16EAD0AB00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7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81BC-C55B-4391-8911-6A66B0D83C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9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1707-4213-4E66-866E-D851BF53B7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91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BE93-4159-49FA-BACD-9E448607E7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9CCB-4CAF-44A5-A102-9293C8293F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1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AFA0-01EA-4316-BC79-B2485C585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3270-12DA-4F2E-AB58-FD0F586D2A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68A3-0664-4646-8A05-7BDD796974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8513-2E54-466D-AF25-66D856D0D7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0999-ABC7-4187-873F-BE210F878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4238-D205-4DB8-9B03-A89DFE3B20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D90D9-BB91-45FB-A317-33C4922379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432D73-8D79-45FF-B8B0-95A21ADEA4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1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02647-9C1F-45E7-87EA-761E4940A7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4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40" y="4221098"/>
            <a:ext cx="8748465" cy="1331987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612780" y="5865815"/>
            <a:ext cx="3601122" cy="4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prstClr val="white"/>
                </a:solidFill>
                <a:latin typeface="Lato" pitchFamily="34" charset="0"/>
                <a:cs typeface="Lato" pitchFamily="34" charset="0"/>
              </a:rPr>
              <a:t>ДОКЛАДЧИК: СУРАЙКИНА ОЛЕСЯ ГЕННАДИЕВНА</a:t>
            </a:r>
            <a:endParaRPr lang="ru-RU" altLang="ru-RU" sz="1100" b="1" dirty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052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34" y="800110"/>
            <a:ext cx="287948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pic>
        <p:nvPicPr>
          <p:cNvPr id="1026" name="Picture 2" descr="C:\Users\o.suraykina\Downloads\38833FF26BA1D.UnigramPreview_g9c9v27vpyspw!App\file.KepZM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0" y="2096669"/>
            <a:ext cx="8835174" cy="37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441" y="15567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ЭТАПЫ РАЗВИТИЯ СИСТЕМ ВЗРЫВАНИЯ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89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F1545EA2-C41E-D058-180E-AF208A881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26761"/>
              </p:ext>
            </p:extLst>
          </p:nvPr>
        </p:nvGraphicFramePr>
        <p:xfrm>
          <a:off x="179512" y="1397000"/>
          <a:ext cx="878497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0A8995-A077-D7F6-6E1D-5F9941EFDCB0}"/>
              </a:ext>
            </a:extLst>
          </p:cNvPr>
          <p:cNvSpPr txBox="1"/>
          <p:nvPr/>
        </p:nvSpPr>
        <p:spPr>
          <a:xfrm>
            <a:off x="1233968" y="3647599"/>
            <a:ext cx="2735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КЛЮЧЕВЫЕ ПРОБЛЕМЫ В ПРОИЗВОДСТВЕ ВЗРЫВНЫХ РАБОТ В ГОРНОЙ ПРОМЫШЛЕННОСТИ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3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4" y="1700810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1EEA3E-3C7E-1848-A70F-85196DDB0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18" y="1850583"/>
            <a:ext cx="3291418" cy="24531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840" y="1484783"/>
            <a:ext cx="8772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ЭЛЕКТРОННЫЕ СИСТЕМЫ ИНИЦИИРОВАНИЯ (ЭСИ)</a:t>
            </a:r>
            <a:r>
              <a:rPr lang="ru-RU" dirty="0"/>
              <a:t> </a:t>
            </a:r>
          </a:p>
          <a:p>
            <a:r>
              <a:rPr lang="ru-RU" dirty="0"/>
              <a:t>-система высокоточного инициирования скважинных </a:t>
            </a:r>
          </a:p>
          <a:p>
            <a:r>
              <a:rPr lang="ru-RU" dirty="0"/>
              <a:t>и</a:t>
            </a:r>
            <a:r>
              <a:rPr lang="ru-RU" dirty="0" smtClean="0"/>
              <a:t> шпуровых </a:t>
            </a:r>
            <a:r>
              <a:rPr lang="ru-RU" dirty="0" smtClean="0"/>
              <a:t>зарядов</a:t>
            </a:r>
            <a:r>
              <a:rPr lang="ru-RU" dirty="0"/>
              <a:t>, позволяющая повысить </a:t>
            </a:r>
            <a:endParaRPr lang="ru-RU" dirty="0" smtClean="0"/>
          </a:p>
          <a:p>
            <a:r>
              <a:rPr lang="ru-RU" dirty="0" smtClean="0"/>
              <a:t>эффективность </a:t>
            </a:r>
            <a:r>
              <a:rPr lang="ru-RU" dirty="0"/>
              <a:t>и </a:t>
            </a:r>
            <a:r>
              <a:rPr lang="ru-RU" dirty="0" smtClean="0"/>
              <a:t>безопасность </a:t>
            </a:r>
            <a:r>
              <a:rPr lang="ru-RU" dirty="0"/>
              <a:t>взрывных работ.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Принцип работы:</a:t>
            </a:r>
          </a:p>
          <a:p>
            <a:pPr marL="342900" indent="-342900">
              <a:buAutoNum type="arabicPeriod"/>
            </a:pPr>
            <a:r>
              <a:rPr lang="ru-RU" dirty="0"/>
              <a:t>После заряжания скважин регистрирующим </a:t>
            </a:r>
          </a:p>
          <a:p>
            <a:r>
              <a:rPr lang="ru-RU" dirty="0"/>
              <a:t>устройством каждый детонатор проверяется на </a:t>
            </a:r>
          </a:p>
          <a:p>
            <a:r>
              <a:rPr lang="ru-RU" dirty="0"/>
              <a:t>работоспособность и регистрируется с присвоением </a:t>
            </a:r>
          </a:p>
          <a:p>
            <a:r>
              <a:rPr lang="ru-RU" dirty="0"/>
              <a:t>ему индивидуального замедления.</a:t>
            </a:r>
          </a:p>
          <a:p>
            <a:r>
              <a:rPr lang="ru-RU" dirty="0"/>
              <a:t>2. Далее, после монтажа поверхностной сети, проводится проверка каждой скважины на наличие </a:t>
            </a:r>
            <a:r>
              <a:rPr lang="ru-RU" dirty="0" smtClean="0"/>
              <a:t>ошибок, которые </a:t>
            </a:r>
            <a:r>
              <a:rPr lang="ru-RU" dirty="0"/>
              <a:t>могли произойти в процессе подготовки взрывного блока.</a:t>
            </a:r>
          </a:p>
          <a:p>
            <a:r>
              <a:rPr lang="ru-RU" dirty="0"/>
              <a:t>3. На последнем этапе, после </a:t>
            </a:r>
            <a:r>
              <a:rPr lang="ru-RU" dirty="0" smtClean="0"/>
              <a:t>вывода </a:t>
            </a:r>
            <a:r>
              <a:rPr lang="ru-RU" dirty="0"/>
              <a:t>людей за пределы опасной зоны, пусковым устройством также проводится тестирование взрывной сети, и, после введения пароля безопасности, подаётся необходимое напряжение для инициирования детонаторов.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8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70064"/>
            <a:ext cx="836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/>
              <a:t>	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405503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ЭКОСИСТЕМА </a:t>
            </a:r>
            <a:r>
              <a:rPr lang="en" sz="1600" b="1" dirty="0"/>
              <a:t>AISTBLAST </a:t>
            </a:r>
            <a:endParaRPr lang="ru-RU" sz="1600" dirty="0"/>
          </a:p>
          <a:p>
            <a:pPr marL="285750" indent="-285750" algn="just">
              <a:buFontTx/>
              <a:buChar char="-"/>
            </a:pPr>
            <a:r>
              <a:rPr lang="ru-RU" sz="1600" dirty="0"/>
              <a:t>современное цифровое решение для автоматизации и оптимизации буровзрывных работ, разработанное российской компанией «Азот-Взрыв». Это комплексный программно-аппаратный продукт, который объединяет проектирование взрыва, управление оборудованием и контроль результатов в единую цифровую среду.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D472AF93-4FBF-D900-A7E1-8E3003FC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7" y="2823557"/>
            <a:ext cx="898787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Факторы, повышающие уровень безопасности при про</a:t>
            </a:r>
            <a:r>
              <a:rPr lang="ru-RU" altLang="ru-RU" sz="1400" u="sng" dirty="0">
                <a:latin typeface="Arial" panose="020B0604020202020204" pitchFamily="34" charset="0"/>
              </a:rPr>
              <a:t>изводстве БВР:</a:t>
            </a:r>
            <a:endParaRPr kumimoji="0" lang="ru-RU" altLang="ru-RU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Дистанционный контроль и мониторинг позволяют удаленно управлять процессами и отслеживать состояние объектов, минимизируя нахождение персонала в опасных зонах.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Полная прослеживаемость взрывчатых веществ и детонаторов обеспечивает строгий учет каждой  единицы материалов и исключает их неконтролируемое использование.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400" dirty="0">
                <a:latin typeface="Arial" panose="020B0604020202020204" pitchFamily="34" charset="0"/>
              </a:rPr>
              <a:t>3.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Интеграция с электронными системами инициирования значительно снижает вероятность  несанкционированного или случайного срабатывания зарядов.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Высокоточное цифровое проектирование взрыва сводит к минимуму риск разлета осколков горной массы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 пределы расчетной территории.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5.Снижение интенсивности ударной воздушной волны позволяет безопасно проводить работы в  непосредственной близости от жилых объектов, инженерных сетей и охраняемых сооружений.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Алгоритмизация расчетов и автоматическая проверка данных устраняют риски, связанные с  человеческим фактором и дефицитом квалифицированных кадров.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Адаптация к сложным климатическим условиям гарантирует стабильную и безопасную работу  оборудования в экстремальных температурах Заполярья и Дальнего Востока.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3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BD5775-67BD-E931-101C-150AB9565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26" y="2250510"/>
            <a:ext cx="6730548" cy="46074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016" y="1386294"/>
            <a:ext cx="90919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УПРАВЛЕНИЕ ПОТЕРЯМИ И ОЦЕНКА СМЕЩЕНИЯ ГОРНОЙ МАССЫ: КОМПЛЕКС «МАЯК»</a:t>
            </a:r>
          </a:p>
          <a:p>
            <a:pPr algn="just"/>
            <a:r>
              <a:rPr lang="ru-RU" sz="1600" dirty="0"/>
              <a:t>Одной из сложнейших задач после производства взрыва является определение фактического местоположения рудного тела. Массив после взрыва смещается, что приводит к разубоживанию (смешиванию руды с пустой породой) или потере полезного ископаемого.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9479" y="3959576"/>
            <a:ext cx="7200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352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7006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/>
              <a:t>ИСКУССТВЕННЫЙ ИНТЕЛЛЕКТ И ВИДЕОАНАЛИТИКА ДЛЯ ОПТИМИЗАЦИИ ПРОИЗВОДСТВА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D7D6DE-5872-8DD5-B322-C94CEA0652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28" y="1924678"/>
            <a:ext cx="2478068" cy="4923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3" y="1916832"/>
            <a:ext cx="63525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Переход от традиционных методов управления производством к  цифровым системам, основанным на анализе больших данных, компьютерном зрении, машинном обучении и предиктивной аналитике. ИИ формирует "цифровых советчиков" — автоматизированные системы, которые в реальном времени собирают данные с датчиков, камер, </a:t>
            </a:r>
            <a:r>
              <a:rPr lang="en" dirty="0"/>
              <a:t>GPS </a:t>
            </a:r>
            <a:r>
              <a:rPr lang="ru-RU" dirty="0"/>
              <a:t>и производственных систем, анализируют их и выдают рекомендации персоналу или  автоматизируют решения.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Примеры использования:</a:t>
            </a:r>
          </a:p>
          <a:p>
            <a:r>
              <a:rPr lang="ru-RU" dirty="0"/>
              <a:t>- Цифровой советчик для карьерных самосвалов;</a:t>
            </a:r>
          </a:p>
          <a:p>
            <a:r>
              <a:rPr lang="ru-RU" dirty="0"/>
              <a:t>- Определение грансостава в забое;</a:t>
            </a:r>
          </a:p>
          <a:p>
            <a:r>
              <a:rPr lang="ru-RU" dirty="0"/>
              <a:t>- Цифровой советчик обогащения.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06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ПОВЫШЕНИЕ УРОВНЯ БЕЗОПАСНОСТИ ВЗРЫВНЫХ РАБОТ ЗА СЧЕТ ВНЕДРЕНИЯ НОВЫХ ТЕХНОЛОГИЙ</a:t>
            </a:r>
            <a:endParaRPr lang="ru-RU" alt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6E709C-44FC-EF1E-9289-5B6C6371A516}"/>
              </a:ext>
            </a:extLst>
          </p:cNvPr>
          <p:cNvSpPr txBox="1"/>
          <p:nvPr/>
        </p:nvSpPr>
        <p:spPr>
          <a:xfrm>
            <a:off x="374270" y="1516355"/>
            <a:ext cx="84248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ЗАКЛЮЧЕНИЕ</a:t>
            </a:r>
          </a:p>
          <a:p>
            <a:pPr algn="ctr"/>
            <a:endParaRPr lang="ru-RU" b="1" dirty="0"/>
          </a:p>
          <a:p>
            <a:pPr lvl="0" algn="just"/>
            <a:r>
              <a:rPr lang="ru-RU" b="1" dirty="0"/>
              <a:t>Высокая стоимость компонентов:</a:t>
            </a:r>
            <a:r>
              <a:rPr lang="ru-RU" dirty="0"/>
              <a:t> Себестоимость электронных детонаторов остается значительно выше, чем у неэлектрических систем инициирования. Для многих предприятий это является барьером, требующим обоснования окупаемости за счет косвенной экономии на последующих этапах (экскавация, дробление).</a:t>
            </a:r>
          </a:p>
          <a:p>
            <a:pPr lvl="0" algn="just"/>
            <a:r>
              <a:rPr lang="ru-RU" b="1" dirty="0"/>
              <a:t>Кибербезопасность и импортозамещение:</a:t>
            </a:r>
            <a:r>
              <a:rPr lang="ru-RU" dirty="0"/>
              <a:t> Переход на цифровое управление взрывом и использование облачных платформ (AISTBLAST) повышает значимость защиты данных от несанкционированного доступа. Актуальным остается вопрос полной технологической независимости программного обеспечения.</a:t>
            </a:r>
          </a:p>
          <a:p>
            <a:pPr lvl="0" algn="just"/>
            <a:r>
              <a:rPr lang="ru-RU" b="1" dirty="0"/>
              <a:t>Требования к квалификации персонала:</a:t>
            </a:r>
            <a:r>
              <a:rPr lang="ru-RU" dirty="0"/>
              <a:t> Внедрение ИИ и систем видеоаналитики требует переподготовки кадров. Дефицит специалистов, обладающих компетенциями одновременно в области взрывного дела и IT-технологий, может замедлять темпы цифровой трансформации.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942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079990" y="3500441"/>
            <a:ext cx="6984023" cy="960437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СПАСИБО ЗА ВНИМАНИЕ</a:t>
            </a:r>
          </a:p>
        </p:txBody>
      </p:sp>
      <p:pic>
        <p:nvPicPr>
          <p:cNvPr id="10243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60" y="1550991"/>
            <a:ext cx="16324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700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13554</TotalTime>
  <Words>576</Words>
  <Application>Microsoft Office PowerPoint</Application>
  <PresentationFormat>Экран (4:3)</PresentationFormat>
  <Paragraphs>121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2_Тема Office</vt:lpstr>
      <vt:lpstr>Тема Office</vt:lpstr>
      <vt:lpstr> 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ПОВЫШЕНИЕ УРОВНЯ БЕЗОПАСНОСТИ ВЗРЫВНЫХ РАБОТ ЗА СЧЕТ ВНЕДРЕНИЯ НОВЫХ ТЕХНОЛОГИЙ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СЕВЕРО-ЗАПАДНОГО УПРАВЛЕНИЯ РОСТЕХНАДЗОРА (отдел) ЗА 12 МЕСЯЦЕВ 2018 ГОДА</dc:title>
  <dc:creator>Синицына Л.Н.</dc:creator>
  <cp:lastModifiedBy>Сурайкина Олеся Геннадиевна</cp:lastModifiedBy>
  <cp:revision>237</cp:revision>
  <cp:lastPrinted>2025-02-11T11:27:12Z</cp:lastPrinted>
  <dcterms:created xsi:type="dcterms:W3CDTF">2019-02-13T13:05:11Z</dcterms:created>
  <dcterms:modified xsi:type="dcterms:W3CDTF">2026-02-02T07:12:03Z</dcterms:modified>
</cp:coreProperties>
</file>